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2225" cx="1828005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dee558f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7dee558f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dee558f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7dee558f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dee558f3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7dee558f3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e1c6ee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7e1c6ee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Keep your work warm</a:t>
            </a:r>
            <a:endParaRPr/>
          </a:p>
          <a:p>
            <a:pPr indent="0" lvl="0" marL="0" marR="0" rtl="0" algn="l">
              <a:lnSpc>
                <a:spcPct val="100000"/>
              </a:lnSpc>
              <a:spcBef>
                <a:spcPts val="0"/>
              </a:spcBef>
              <a:spcAft>
                <a:spcPts val="0"/>
              </a:spcAft>
              <a:buClr>
                <a:schemeClr val="lt1"/>
              </a:buClr>
              <a:buFont typeface="Calibri"/>
              <a:buNone/>
            </a:pPr>
            <a:r>
              <a:rPr lang="en"/>
              <a:t>(and safe) using Git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5" lvl="0" marL="913585" marR="0" rtl="0" algn="l">
              <a:lnSpc>
                <a:spcPct val="115000"/>
              </a:lnSpc>
              <a:spcBef>
                <a:spcPts val="0"/>
              </a:spcBef>
              <a:spcAft>
                <a:spcPts val="0"/>
              </a:spcAft>
              <a:buClr>
                <a:srgbClr val="434343"/>
              </a:buClr>
              <a:buSzPts val="3997"/>
              <a:buFont typeface="Calibri"/>
              <a:buChar char="●"/>
            </a:pPr>
            <a:r>
              <a:rPr lang="en" sz="3997">
                <a:solidFill>
                  <a:srgbClr val="434343"/>
                </a:solidFill>
              </a:rPr>
              <a:t>What are Version Control Systems?</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Git?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Installing Git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Create a sample Git repository</a:t>
            </a:r>
            <a:br>
              <a:rPr lang="en" sz="3997">
                <a:solidFill>
                  <a:srgbClr val="434343"/>
                </a:solidFill>
              </a:rPr>
            </a:br>
            <a:endParaRPr b="0" i="0" sz="3997" u="none" cap="none" strike="noStrike">
              <a:solidFill>
                <a:srgbClr val="434343"/>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are Version Control Systems?</a:t>
            </a:r>
            <a:endParaRPr/>
          </a:p>
        </p:txBody>
      </p:sp>
      <p:sp>
        <p:nvSpPr>
          <p:cNvPr id="156" name="Google Shape;156;p44"/>
          <p:cNvSpPr txBox="1"/>
          <p:nvPr>
            <p:ph idx="1" type="body"/>
          </p:nvPr>
        </p:nvSpPr>
        <p:spPr>
          <a:xfrm>
            <a:off x="943625" y="3836375"/>
            <a:ext cx="14503500" cy="61602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Clr>
                <a:srgbClr val="434343"/>
              </a:buClr>
              <a:buFont typeface="Calibri"/>
              <a:buNone/>
            </a:pPr>
            <a:r>
              <a:rPr b="1" lang="en"/>
              <a:t>Software that help developers manage changes to code over time</a:t>
            </a:r>
            <a:endParaRPr b="1"/>
          </a:p>
          <a:p>
            <a:pPr indent="0" lvl="0" marL="0" marR="0" rtl="0" algn="l">
              <a:lnSpc>
                <a:spcPct val="115000"/>
              </a:lnSpc>
              <a:spcBef>
                <a:spcPts val="1600"/>
              </a:spcBef>
              <a:spcAft>
                <a:spcPts val="0"/>
              </a:spcAft>
              <a:buClr>
                <a:srgbClr val="434343"/>
              </a:buClr>
              <a:buFont typeface="Calibri"/>
              <a:buNone/>
            </a:pPr>
            <a:r>
              <a:rPr lang="en"/>
              <a:t>They track </a:t>
            </a:r>
            <a:r>
              <a:rPr lang="en"/>
              <a:t>every set of modifications (version) made by each contributor to the codebase, allowing to:</a:t>
            </a:r>
            <a:endParaRPr/>
          </a:p>
          <a:p>
            <a:pPr indent="-317500" lvl="0" marL="914400" marR="0" rtl="0" algn="l">
              <a:lnSpc>
                <a:spcPct val="115000"/>
              </a:lnSpc>
              <a:spcBef>
                <a:spcPts val="1600"/>
              </a:spcBef>
              <a:spcAft>
                <a:spcPts val="0"/>
              </a:spcAft>
              <a:buSzPts val="1400"/>
              <a:buChar char="●"/>
            </a:pPr>
            <a:r>
              <a:rPr lang="en"/>
              <a:t>revert mistakes</a:t>
            </a:r>
            <a:endParaRPr/>
          </a:p>
          <a:p>
            <a:pPr indent="-317500" lvl="0" marL="914400" marR="0" rtl="0" algn="l">
              <a:lnSpc>
                <a:spcPct val="115000"/>
              </a:lnSpc>
              <a:spcBef>
                <a:spcPts val="0"/>
              </a:spcBef>
              <a:spcAft>
                <a:spcPts val="0"/>
              </a:spcAft>
              <a:buSzPts val="1400"/>
              <a:buChar char="●"/>
            </a:pPr>
            <a:r>
              <a:rPr lang="en"/>
              <a:t>check mods history and compare mods</a:t>
            </a:r>
            <a:endParaRPr/>
          </a:p>
          <a:p>
            <a:pPr indent="-317500" lvl="0" marL="914400" rtl="0" algn="l">
              <a:spcBef>
                <a:spcPts val="0"/>
              </a:spcBef>
              <a:spcAft>
                <a:spcPts val="0"/>
              </a:spcAft>
              <a:buSzPts val="1400"/>
              <a:buChar char="●"/>
            </a:pPr>
            <a:r>
              <a:rPr lang="en"/>
              <a:t>prevent conflicts on concurrent mods</a:t>
            </a:r>
            <a:endParaRPr/>
          </a:p>
          <a:p>
            <a:pPr indent="0" lvl="0" marL="0" marR="0" rtl="0" algn="l">
              <a:lnSpc>
                <a:spcPct val="115000"/>
              </a:lnSpc>
              <a:spcBef>
                <a:spcPts val="1600"/>
              </a:spcBef>
              <a:spcAft>
                <a:spcPts val="0"/>
              </a:spcAft>
              <a:buClr>
                <a:srgbClr val="434343"/>
              </a:buClr>
              <a:buFont typeface="Calibri"/>
              <a:buNone/>
            </a:pPr>
            <a:r>
              <a:rPr lang="en"/>
              <a:t>They are also a way to backup codebases</a:t>
            </a:r>
            <a:endParaRPr/>
          </a:p>
        </p:txBody>
      </p:sp>
      <p:pic>
        <p:nvPicPr>
          <p:cNvPr id="157" name="Google Shape;157;p44"/>
          <p:cNvPicPr preferRelativeResize="0"/>
          <p:nvPr/>
        </p:nvPicPr>
        <p:blipFill>
          <a:blip r:embed="rId3">
            <a:alphaModFix/>
          </a:blip>
          <a:stretch>
            <a:fillRect/>
          </a:stretch>
        </p:blipFill>
        <p:spPr>
          <a:xfrm rot="-10">
            <a:off x="14947350" y="5937228"/>
            <a:ext cx="2254450" cy="36071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5"/>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Git? (</a:t>
            </a:r>
            <a:r>
              <a:rPr lang="en"/>
              <a:t>1/2</a:t>
            </a:r>
            <a:r>
              <a:rPr lang="en"/>
              <a:t>)</a:t>
            </a:r>
            <a:endParaRPr/>
          </a:p>
        </p:txBody>
      </p:sp>
      <p:sp>
        <p:nvSpPr>
          <p:cNvPr id="163" name="Google Shape;163;p45"/>
          <p:cNvSpPr txBox="1"/>
          <p:nvPr>
            <p:ph idx="1" type="body"/>
          </p:nvPr>
        </p:nvSpPr>
        <p:spPr>
          <a:xfrm>
            <a:off x="943625" y="3836375"/>
            <a:ext cx="12353400" cy="61602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lang="en" sz="3600"/>
              <a:t>Git is an open source </a:t>
            </a:r>
            <a:r>
              <a:rPr b="1" lang="en" sz="3600"/>
              <a:t>distributed</a:t>
            </a:r>
            <a:r>
              <a:rPr lang="en" sz="3600"/>
              <a:t> Version Control System</a:t>
            </a:r>
            <a:endParaRPr sz="3600"/>
          </a:p>
          <a:p>
            <a:pPr indent="0" lvl="0" marL="0" marR="0" rtl="0" algn="l">
              <a:lnSpc>
                <a:spcPct val="115000"/>
              </a:lnSpc>
              <a:spcBef>
                <a:spcPts val="1600"/>
              </a:spcBef>
              <a:spcAft>
                <a:spcPts val="0"/>
              </a:spcAft>
              <a:buNone/>
            </a:pPr>
            <a:r>
              <a:rPr lang="en" sz="3600"/>
              <a:t>In Git, the full version history of the codebase is kept both in a remote repository (</a:t>
            </a:r>
            <a:r>
              <a:rPr b="1" lang="en" sz="3600"/>
              <a:t>upstream</a:t>
            </a:r>
            <a:r>
              <a:rPr lang="en" sz="3600"/>
              <a:t>) and in local working copies (</a:t>
            </a:r>
            <a:r>
              <a:rPr b="1" lang="en" sz="3600"/>
              <a:t>clones</a:t>
            </a:r>
            <a:r>
              <a:rPr lang="en" sz="3600"/>
              <a:t>)</a:t>
            </a:r>
            <a:endParaRPr sz="3600"/>
          </a:p>
          <a:p>
            <a:pPr indent="0" lvl="0" marL="0" marR="0" rtl="0" algn="l">
              <a:lnSpc>
                <a:spcPct val="115000"/>
              </a:lnSpc>
              <a:spcBef>
                <a:spcPts val="1600"/>
              </a:spcBef>
              <a:spcAft>
                <a:spcPts val="0"/>
              </a:spcAft>
              <a:buNone/>
            </a:pPr>
            <a:r>
              <a:t/>
            </a:r>
            <a:endParaRPr sz="3600"/>
          </a:p>
          <a:p>
            <a:pPr indent="0" lvl="0" marL="0" marR="0" rtl="0" algn="l">
              <a:lnSpc>
                <a:spcPct val="115000"/>
              </a:lnSpc>
              <a:spcBef>
                <a:spcPts val="1600"/>
              </a:spcBef>
              <a:spcAft>
                <a:spcPts val="0"/>
              </a:spcAft>
              <a:buNone/>
            </a:pPr>
            <a:r>
              <a:rPr lang="en" sz="3600"/>
              <a:t>Git is widely used by open source projects and enables a rich ecosystem of services and collaboration tools (eg. GitHub)</a:t>
            </a:r>
            <a:endParaRPr sz="3600"/>
          </a:p>
        </p:txBody>
      </p:sp>
      <p:pic>
        <p:nvPicPr>
          <p:cNvPr id="164" name="Google Shape;164;p45"/>
          <p:cNvPicPr preferRelativeResize="0"/>
          <p:nvPr/>
        </p:nvPicPr>
        <p:blipFill>
          <a:blip r:embed="rId3">
            <a:alphaModFix/>
          </a:blip>
          <a:stretch>
            <a:fillRect/>
          </a:stretch>
        </p:blipFill>
        <p:spPr>
          <a:xfrm>
            <a:off x="14058900" y="3836375"/>
            <a:ext cx="3867150" cy="3867150"/>
          </a:xfrm>
          <a:prstGeom prst="rect">
            <a:avLst/>
          </a:prstGeom>
          <a:noFill/>
          <a:ln>
            <a:noFill/>
          </a:ln>
        </p:spPr>
      </p:pic>
      <p:pic>
        <p:nvPicPr>
          <p:cNvPr id="165" name="Google Shape;165;p45"/>
          <p:cNvPicPr preferRelativeResize="0"/>
          <p:nvPr/>
        </p:nvPicPr>
        <p:blipFill>
          <a:blip r:embed="rId4">
            <a:alphaModFix/>
          </a:blip>
          <a:stretch>
            <a:fillRect/>
          </a:stretch>
        </p:blipFill>
        <p:spPr>
          <a:xfrm>
            <a:off x="13735050" y="7219950"/>
            <a:ext cx="17145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6"/>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Git? (2/2)</a:t>
            </a:r>
            <a:endParaRPr/>
          </a:p>
        </p:txBody>
      </p:sp>
      <p:sp>
        <p:nvSpPr>
          <p:cNvPr id="171" name="Google Shape;171;p46"/>
          <p:cNvSpPr txBox="1"/>
          <p:nvPr>
            <p:ph idx="1" type="body"/>
          </p:nvPr>
        </p:nvSpPr>
        <p:spPr>
          <a:xfrm>
            <a:off x="943625" y="3836375"/>
            <a:ext cx="5173200" cy="10191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Clr>
                <a:srgbClr val="434343"/>
              </a:buClr>
              <a:buFont typeface="Calibri"/>
              <a:buNone/>
            </a:pPr>
            <a:r>
              <a:rPr b="1" lang="en"/>
              <a:t>A typical Git workflow</a:t>
            </a:r>
            <a:endParaRPr b="1"/>
          </a:p>
        </p:txBody>
      </p:sp>
      <p:pic>
        <p:nvPicPr>
          <p:cNvPr id="172" name="Google Shape;172;p46"/>
          <p:cNvPicPr preferRelativeResize="0"/>
          <p:nvPr/>
        </p:nvPicPr>
        <p:blipFill>
          <a:blip r:embed="rId3">
            <a:alphaModFix/>
          </a:blip>
          <a:stretch>
            <a:fillRect/>
          </a:stretch>
        </p:blipFill>
        <p:spPr>
          <a:xfrm>
            <a:off x="334025" y="5022125"/>
            <a:ext cx="4585425" cy="2308100"/>
          </a:xfrm>
          <a:prstGeom prst="rect">
            <a:avLst/>
          </a:prstGeom>
          <a:noFill/>
          <a:ln>
            <a:noFill/>
          </a:ln>
        </p:spPr>
      </p:pic>
      <p:sp>
        <p:nvSpPr>
          <p:cNvPr id="173" name="Google Shape;173;p46"/>
          <p:cNvSpPr txBox="1"/>
          <p:nvPr>
            <p:ph idx="1" type="body"/>
          </p:nvPr>
        </p:nvSpPr>
        <p:spPr>
          <a:xfrm>
            <a:off x="437675" y="7611050"/>
            <a:ext cx="4185300" cy="1756500"/>
          </a:xfrm>
          <a:prstGeom prst="rect">
            <a:avLst/>
          </a:prstGeom>
          <a:noFill/>
          <a:ln>
            <a:noFill/>
          </a:ln>
        </p:spPr>
        <p:txBody>
          <a:bodyPr anchorCtr="0" anchor="t" bIns="182750" lIns="182750" spcFirstLastPara="1" rIns="182750" wrap="square" tIns="182750">
            <a:noAutofit/>
          </a:bodyPr>
          <a:lstStyle/>
          <a:p>
            <a:pPr indent="0" lvl="0" marL="0" marR="0" rtl="0" algn="ctr">
              <a:lnSpc>
                <a:spcPct val="115000"/>
              </a:lnSpc>
              <a:spcBef>
                <a:spcPts val="0"/>
              </a:spcBef>
              <a:spcAft>
                <a:spcPts val="0"/>
              </a:spcAft>
              <a:buClr>
                <a:srgbClr val="434343"/>
              </a:buClr>
              <a:buFont typeface="Calibri"/>
              <a:buNone/>
            </a:pPr>
            <a:r>
              <a:rPr lang="en" sz="3000"/>
              <a:t>1</a:t>
            </a:r>
            <a:r>
              <a:rPr lang="en" sz="3000"/>
              <a:t>. Upstream is initialized and everyone clones it</a:t>
            </a:r>
            <a:endParaRPr sz="3000"/>
          </a:p>
        </p:txBody>
      </p:sp>
      <p:pic>
        <p:nvPicPr>
          <p:cNvPr id="174" name="Google Shape;174;p46"/>
          <p:cNvPicPr preferRelativeResize="0"/>
          <p:nvPr/>
        </p:nvPicPr>
        <p:blipFill>
          <a:blip r:embed="rId4">
            <a:alphaModFix/>
          </a:blip>
          <a:stretch>
            <a:fillRect/>
          </a:stretch>
        </p:blipFill>
        <p:spPr>
          <a:xfrm>
            <a:off x="4774150" y="4956975"/>
            <a:ext cx="4539203" cy="2308100"/>
          </a:xfrm>
          <a:prstGeom prst="rect">
            <a:avLst/>
          </a:prstGeom>
          <a:noFill/>
          <a:ln>
            <a:noFill/>
          </a:ln>
        </p:spPr>
      </p:pic>
      <p:sp>
        <p:nvSpPr>
          <p:cNvPr id="175" name="Google Shape;175;p46"/>
          <p:cNvSpPr txBox="1"/>
          <p:nvPr>
            <p:ph idx="1" type="body"/>
          </p:nvPr>
        </p:nvSpPr>
        <p:spPr>
          <a:xfrm>
            <a:off x="4888525" y="7534850"/>
            <a:ext cx="4185300" cy="2556900"/>
          </a:xfrm>
          <a:prstGeom prst="rect">
            <a:avLst/>
          </a:prstGeom>
          <a:noFill/>
          <a:ln>
            <a:noFill/>
          </a:ln>
        </p:spPr>
        <p:txBody>
          <a:bodyPr anchorCtr="0" anchor="t" bIns="182750" lIns="182750" spcFirstLastPara="1" rIns="182750" wrap="square" tIns="182750">
            <a:noAutofit/>
          </a:bodyPr>
          <a:lstStyle/>
          <a:p>
            <a:pPr indent="0" lvl="0" marL="0" marR="0" rtl="0" algn="ctr">
              <a:lnSpc>
                <a:spcPct val="115000"/>
              </a:lnSpc>
              <a:spcBef>
                <a:spcPts val="0"/>
              </a:spcBef>
              <a:spcAft>
                <a:spcPts val="0"/>
              </a:spcAft>
              <a:buClr>
                <a:srgbClr val="434343"/>
              </a:buClr>
              <a:buFont typeface="Calibri"/>
              <a:buNone/>
            </a:pPr>
            <a:r>
              <a:rPr lang="en" sz="3000"/>
              <a:t>2</a:t>
            </a:r>
            <a:r>
              <a:rPr lang="en" sz="3000"/>
              <a:t>. Bob commits his work to the clone. When he’s done, he pushes to the upstream</a:t>
            </a:r>
            <a:endParaRPr sz="3000"/>
          </a:p>
        </p:txBody>
      </p:sp>
      <p:pic>
        <p:nvPicPr>
          <p:cNvPr id="176" name="Google Shape;176;p46"/>
          <p:cNvPicPr preferRelativeResize="0"/>
          <p:nvPr/>
        </p:nvPicPr>
        <p:blipFill>
          <a:blip r:embed="rId5">
            <a:alphaModFix/>
          </a:blip>
          <a:stretch>
            <a:fillRect/>
          </a:stretch>
        </p:blipFill>
        <p:spPr>
          <a:xfrm>
            <a:off x="9073820" y="4960827"/>
            <a:ext cx="4585425" cy="2300381"/>
          </a:xfrm>
          <a:prstGeom prst="rect">
            <a:avLst/>
          </a:prstGeom>
          <a:noFill/>
          <a:ln>
            <a:noFill/>
          </a:ln>
        </p:spPr>
      </p:pic>
      <p:sp>
        <p:nvSpPr>
          <p:cNvPr id="177" name="Google Shape;177;p46"/>
          <p:cNvSpPr txBox="1"/>
          <p:nvPr>
            <p:ph idx="1" type="body"/>
          </p:nvPr>
        </p:nvSpPr>
        <p:spPr>
          <a:xfrm>
            <a:off x="9339375" y="7611050"/>
            <a:ext cx="4185300" cy="2028600"/>
          </a:xfrm>
          <a:prstGeom prst="rect">
            <a:avLst/>
          </a:prstGeom>
          <a:noFill/>
          <a:ln>
            <a:noFill/>
          </a:ln>
        </p:spPr>
        <p:txBody>
          <a:bodyPr anchorCtr="0" anchor="t" bIns="182750" lIns="182750" spcFirstLastPara="1" rIns="182750" wrap="square" tIns="182750">
            <a:noAutofit/>
          </a:bodyPr>
          <a:lstStyle/>
          <a:p>
            <a:pPr indent="0" lvl="0" marL="0" marR="0" rtl="0" algn="ctr">
              <a:lnSpc>
                <a:spcPct val="115000"/>
              </a:lnSpc>
              <a:spcBef>
                <a:spcPts val="0"/>
              </a:spcBef>
              <a:spcAft>
                <a:spcPts val="0"/>
              </a:spcAft>
              <a:buClr>
                <a:srgbClr val="434343"/>
              </a:buClr>
              <a:buFont typeface="Calibri"/>
              <a:buNone/>
            </a:pPr>
            <a:r>
              <a:rPr lang="en" sz="3000"/>
              <a:t>3</a:t>
            </a:r>
            <a:r>
              <a:rPr lang="en" sz="3000"/>
              <a:t>. Alice tries to push her work but incurs in merge conflicts.</a:t>
            </a:r>
            <a:endParaRPr sz="3000"/>
          </a:p>
        </p:txBody>
      </p:sp>
      <p:pic>
        <p:nvPicPr>
          <p:cNvPr id="178" name="Google Shape;178;p46"/>
          <p:cNvPicPr preferRelativeResize="0"/>
          <p:nvPr/>
        </p:nvPicPr>
        <p:blipFill>
          <a:blip r:embed="rId6">
            <a:alphaModFix/>
          </a:blip>
          <a:stretch>
            <a:fillRect/>
          </a:stretch>
        </p:blipFill>
        <p:spPr>
          <a:xfrm>
            <a:off x="13572449" y="5022124"/>
            <a:ext cx="4600810" cy="2308100"/>
          </a:xfrm>
          <a:prstGeom prst="rect">
            <a:avLst/>
          </a:prstGeom>
          <a:noFill/>
          <a:ln>
            <a:noFill/>
          </a:ln>
        </p:spPr>
      </p:pic>
      <p:sp>
        <p:nvSpPr>
          <p:cNvPr id="179" name="Google Shape;179;p46"/>
          <p:cNvSpPr txBox="1"/>
          <p:nvPr>
            <p:ph idx="1" type="body"/>
          </p:nvPr>
        </p:nvSpPr>
        <p:spPr>
          <a:xfrm>
            <a:off x="13714025" y="7534850"/>
            <a:ext cx="4185300" cy="2028600"/>
          </a:xfrm>
          <a:prstGeom prst="rect">
            <a:avLst/>
          </a:prstGeom>
          <a:noFill/>
          <a:ln>
            <a:noFill/>
          </a:ln>
        </p:spPr>
        <p:txBody>
          <a:bodyPr anchorCtr="0" anchor="t" bIns="182750" lIns="182750" spcFirstLastPara="1" rIns="182750" wrap="square" tIns="182750">
            <a:noAutofit/>
          </a:bodyPr>
          <a:lstStyle/>
          <a:p>
            <a:pPr indent="0" lvl="0" marL="0" marR="0" rtl="0" algn="ctr">
              <a:lnSpc>
                <a:spcPct val="115000"/>
              </a:lnSpc>
              <a:spcBef>
                <a:spcPts val="0"/>
              </a:spcBef>
              <a:spcAft>
                <a:spcPts val="0"/>
              </a:spcAft>
              <a:buClr>
                <a:srgbClr val="434343"/>
              </a:buClr>
              <a:buFont typeface="Calibri"/>
              <a:buNone/>
            </a:pPr>
            <a:r>
              <a:rPr lang="en" sz="3000"/>
              <a:t>4</a:t>
            </a:r>
            <a:r>
              <a:rPr lang="en" sz="3000"/>
              <a:t>. Alice pulls Bob’s mods and locally fixes the conflicts. She’s then able to push</a:t>
            </a:r>
            <a:endParaRPr sz="3000"/>
          </a:p>
        </p:txBody>
      </p:sp>
      <p:pic>
        <p:nvPicPr>
          <p:cNvPr descr="Free vector graphic: Check Mark, Checkbox, Check, Tick - Free ..." id="180" name="Google Shape;180;p46"/>
          <p:cNvPicPr preferRelativeResize="0"/>
          <p:nvPr/>
        </p:nvPicPr>
        <p:blipFill>
          <a:blip r:embed="rId7">
            <a:alphaModFix/>
          </a:blip>
          <a:stretch>
            <a:fillRect/>
          </a:stretch>
        </p:blipFill>
        <p:spPr>
          <a:xfrm>
            <a:off x="16071125" y="6482825"/>
            <a:ext cx="518475" cy="540225"/>
          </a:xfrm>
          <a:prstGeom prst="rect">
            <a:avLst/>
          </a:prstGeom>
          <a:noFill/>
          <a:ln>
            <a:noFill/>
          </a:ln>
        </p:spPr>
      </p:pic>
      <p:cxnSp>
        <p:nvCxnSpPr>
          <p:cNvPr id="181" name="Google Shape;181;p46"/>
          <p:cNvCxnSpPr/>
          <p:nvPr/>
        </p:nvCxnSpPr>
        <p:spPr>
          <a:xfrm flipH="1">
            <a:off x="6815100" y="5943600"/>
            <a:ext cx="81000" cy="61800"/>
          </a:xfrm>
          <a:prstGeom prst="straightConnector1">
            <a:avLst/>
          </a:prstGeom>
          <a:noFill/>
          <a:ln cap="flat" cmpd="sng" w="28575">
            <a:solidFill>
              <a:srgbClr val="666666"/>
            </a:solidFill>
            <a:prstDash val="solid"/>
            <a:round/>
            <a:headEnd len="med" w="med" type="none"/>
            <a:tailEnd len="med" w="med" type="none"/>
          </a:ln>
        </p:spPr>
      </p:cxnSp>
      <p:cxnSp>
        <p:nvCxnSpPr>
          <p:cNvPr id="182" name="Google Shape;182;p46"/>
          <p:cNvCxnSpPr/>
          <p:nvPr/>
        </p:nvCxnSpPr>
        <p:spPr>
          <a:xfrm rot="10800000">
            <a:off x="6896075" y="5938875"/>
            <a:ext cx="81000" cy="7140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Installing Git</a:t>
            </a:r>
            <a:endParaRPr b="0" i="0" sz="4395" u="none" cap="none" strike="noStrike">
              <a:solidFill>
                <a:schemeClr val="lt1"/>
              </a:solidFill>
              <a:latin typeface="Calibri"/>
              <a:ea typeface="Calibri"/>
              <a:cs typeface="Calibri"/>
              <a:sym typeface="Calibri"/>
            </a:endParaRPr>
          </a:p>
        </p:txBody>
      </p:sp>
      <p:sp>
        <p:nvSpPr>
          <p:cNvPr id="188" name="Google Shape;188;p47"/>
          <p:cNvSpPr txBox="1"/>
          <p:nvPr/>
        </p:nvSpPr>
        <p:spPr>
          <a:xfrm>
            <a:off x="417575" y="1776127"/>
            <a:ext cx="17424300" cy="1841700"/>
          </a:xfrm>
          <a:prstGeom prst="rect">
            <a:avLst/>
          </a:prstGeom>
          <a:noFill/>
          <a:ln>
            <a:noFill/>
          </a:ln>
        </p:spPr>
        <p:txBody>
          <a:bodyPr anchorCtr="0" anchor="t" bIns="182750" lIns="182750" spcFirstLastPara="1" rIns="182750" wrap="square" tIns="182750">
            <a:noAutofit/>
          </a:bodyPr>
          <a:lstStyle/>
          <a:p>
            <a:pPr indent="-723488" lvl="0" marL="913988" rtl="0" algn="l">
              <a:lnSpc>
                <a:spcPct val="115000"/>
              </a:lnSpc>
              <a:spcBef>
                <a:spcPts val="1600"/>
              </a:spcBef>
              <a:spcAft>
                <a:spcPts val="0"/>
              </a:spcAft>
              <a:buClr>
                <a:srgbClr val="434343"/>
              </a:buClr>
              <a:buSzPts val="3998"/>
              <a:buFont typeface="Calibri"/>
              <a:buChar char="●"/>
            </a:pPr>
            <a:r>
              <a:rPr b="1" lang="en" sz="3998">
                <a:solidFill>
                  <a:srgbClr val="434343"/>
                </a:solidFill>
                <a:latin typeface="Calibri"/>
                <a:ea typeface="Calibri"/>
                <a:cs typeface="Calibri"/>
                <a:sym typeface="Calibri"/>
              </a:rPr>
              <a:t>Steps</a:t>
            </a:r>
            <a:r>
              <a:rPr lang="en" sz="3998">
                <a:solidFill>
                  <a:srgbClr val="434343"/>
                </a:solidFill>
                <a:latin typeface="Calibri"/>
                <a:ea typeface="Calibri"/>
                <a:cs typeface="Calibri"/>
                <a:sym typeface="Calibri"/>
              </a:rPr>
              <a:t>:</a:t>
            </a:r>
            <a:endParaRPr sz="1800">
              <a:solidFill>
                <a:srgbClr val="737373"/>
              </a:solidFill>
              <a:latin typeface="Calibri"/>
              <a:ea typeface="Calibri"/>
              <a:cs typeface="Calibri"/>
              <a:sym typeface="Calibri"/>
            </a:endParaRPr>
          </a:p>
        </p:txBody>
      </p:sp>
      <p:sp>
        <p:nvSpPr>
          <p:cNvPr id="189" name="Google Shape;189;p47"/>
          <p:cNvSpPr txBox="1"/>
          <p:nvPr/>
        </p:nvSpPr>
        <p:spPr>
          <a:xfrm>
            <a:off x="1536275" y="3070400"/>
            <a:ext cx="16305600" cy="2745900"/>
          </a:xfrm>
          <a:prstGeom prst="rect">
            <a:avLst/>
          </a:prstGeom>
          <a:noFill/>
          <a:ln>
            <a:noFill/>
          </a:ln>
        </p:spPr>
        <p:txBody>
          <a:bodyPr anchorCtr="0" anchor="t" bIns="182750" lIns="182750" spcFirstLastPara="1" rIns="182750" wrap="square" tIns="182750">
            <a:noAutofit/>
          </a:bodyPr>
          <a:lstStyle/>
          <a:p>
            <a:pPr indent="-723488" lvl="0" marL="913988" rtl="0" algn="l">
              <a:lnSpc>
                <a:spcPct val="115000"/>
              </a:lnSpc>
              <a:spcBef>
                <a:spcPts val="0"/>
              </a:spcBef>
              <a:spcAft>
                <a:spcPts val="0"/>
              </a:spcAft>
              <a:buClr>
                <a:srgbClr val="434343"/>
              </a:buClr>
              <a:buSzPts val="3998"/>
              <a:buFont typeface="Calibri"/>
              <a:buAutoNum type="arabicPeriod"/>
            </a:pPr>
            <a:r>
              <a:rPr lang="en" sz="3998">
                <a:solidFill>
                  <a:srgbClr val="434343"/>
                </a:solidFill>
                <a:latin typeface="Calibri"/>
                <a:ea typeface="Calibri"/>
                <a:cs typeface="Calibri"/>
                <a:sym typeface="Calibri"/>
              </a:rPr>
              <a:t>Visit </a:t>
            </a:r>
            <a:r>
              <a:rPr lang="en" sz="3998" u="sng">
                <a:solidFill>
                  <a:srgbClr val="434343"/>
                </a:solidFill>
                <a:latin typeface="Calibri"/>
                <a:ea typeface="Calibri"/>
                <a:cs typeface="Calibri"/>
                <a:sym typeface="Calibri"/>
              </a:rPr>
              <a:t>https://git-scm.com/downloads</a:t>
            </a:r>
            <a:endParaRPr sz="3998">
              <a:solidFill>
                <a:srgbClr val="434343"/>
              </a:solidFill>
              <a:latin typeface="Calibri"/>
              <a:ea typeface="Calibri"/>
              <a:cs typeface="Calibri"/>
              <a:sym typeface="Calibri"/>
            </a:endParaRPr>
          </a:p>
          <a:p>
            <a:pPr indent="-723488" lvl="0" marL="913988" rtl="0" algn="l">
              <a:lnSpc>
                <a:spcPct val="115000"/>
              </a:lnSpc>
              <a:spcBef>
                <a:spcPts val="1600"/>
              </a:spcBef>
              <a:spcAft>
                <a:spcPts val="0"/>
              </a:spcAft>
              <a:buClr>
                <a:srgbClr val="434343"/>
              </a:buClr>
              <a:buSzPts val="3998"/>
              <a:buFont typeface="Calibri"/>
              <a:buAutoNum type="arabicPeriod"/>
            </a:pPr>
            <a:r>
              <a:rPr lang="en" sz="3998">
                <a:solidFill>
                  <a:srgbClr val="434343"/>
                </a:solidFill>
                <a:latin typeface="Calibri"/>
                <a:ea typeface="Calibri"/>
                <a:cs typeface="Calibri"/>
                <a:sym typeface="Calibri"/>
              </a:rPr>
              <a:t>Select your platform and follow the instructions</a:t>
            </a:r>
            <a:endParaRPr sz="3998">
              <a:solidFill>
                <a:srgbClr val="434343"/>
              </a:solidFill>
              <a:latin typeface="Calibri"/>
              <a:ea typeface="Calibri"/>
              <a:cs typeface="Calibri"/>
              <a:sym typeface="Calibri"/>
            </a:endParaRPr>
          </a:p>
        </p:txBody>
      </p:sp>
      <p:sp>
        <p:nvSpPr>
          <p:cNvPr id="190" name="Google Shape;190;p47"/>
          <p:cNvSpPr txBox="1"/>
          <p:nvPr/>
        </p:nvSpPr>
        <p:spPr>
          <a:xfrm>
            <a:off x="493775" y="5052723"/>
            <a:ext cx="17424300" cy="3301500"/>
          </a:xfrm>
          <a:prstGeom prst="rect">
            <a:avLst/>
          </a:prstGeom>
          <a:noFill/>
          <a:ln>
            <a:noFill/>
          </a:ln>
        </p:spPr>
        <p:txBody>
          <a:bodyPr anchorCtr="0" anchor="t" bIns="182750" lIns="182750" spcFirstLastPara="1" rIns="182750" wrap="square" tIns="182750">
            <a:noAutofit/>
          </a:bodyPr>
          <a:lstStyle/>
          <a:p>
            <a:pPr indent="-723488"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When installation is completed you can invoke Git from the command line </a:t>
            </a:r>
            <a:endParaRPr sz="3998">
              <a:solidFill>
                <a:srgbClr val="434343"/>
              </a:solidFill>
              <a:latin typeface="Calibri"/>
              <a:ea typeface="Calibri"/>
              <a:cs typeface="Calibri"/>
              <a:sym typeface="Calibri"/>
            </a:endParaRPr>
          </a:p>
          <a:p>
            <a:pPr indent="-723488" lvl="0" marL="913988" rtl="0" algn="l">
              <a:lnSpc>
                <a:spcPct val="115000"/>
              </a:lnSpc>
              <a:spcBef>
                <a:spcPts val="1600"/>
              </a:spcBef>
              <a:spcAft>
                <a:spcPts val="0"/>
              </a:spcAft>
              <a:buClr>
                <a:srgbClr val="434343"/>
              </a:buClr>
              <a:buSzPts val="3998"/>
              <a:buFont typeface="Calibri"/>
              <a:buChar char="●"/>
            </a:pPr>
            <a:r>
              <a:rPr lang="en" sz="3998">
                <a:solidFill>
                  <a:srgbClr val="434343"/>
                </a:solidFill>
                <a:latin typeface="Calibri"/>
                <a:ea typeface="Calibri"/>
                <a:cs typeface="Calibri"/>
                <a:sym typeface="Calibri"/>
              </a:rPr>
              <a:t>On Windows, a “Git Bash” command line will be installed along with Git</a:t>
            </a:r>
            <a:endParaRPr sz="1800">
              <a:solidFill>
                <a:srgbClr val="737373"/>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8"/>
          <p:cNvSpPr txBox="1"/>
          <p:nvPr>
            <p:ph type="title"/>
          </p:nvPr>
        </p:nvSpPr>
        <p:spPr>
          <a:xfrm>
            <a:off x="980300" y="976050"/>
            <a:ext cx="114678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Create a sample Git repository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9"/>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201" name="Google Shape;201;p49"/>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Insights on VCSs’ features</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is Git and how to work with it</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Create and use a sample Git repository</a:t>
            </a:r>
            <a:endParaRPr sz="3998">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0"/>
          <p:cNvSpPr txBox="1"/>
          <p:nvPr>
            <p:ph type="ctrTitle"/>
          </p:nvPr>
        </p:nvSpPr>
        <p:spPr>
          <a:xfrm>
            <a:off x="780950" y="3636875"/>
            <a:ext cx="125955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Setup of a sample Python project</a:t>
            </a:r>
            <a:endParaRPr b="0" i="0" sz="9596" u="none" cap="none" strike="noStrike">
              <a:solidFill>
                <a:schemeClr val="lt1"/>
              </a:solidFill>
              <a:latin typeface="Calibri"/>
              <a:ea typeface="Calibri"/>
              <a:cs typeface="Calibri"/>
              <a:sym typeface="Calibri"/>
            </a:endParaRPr>
          </a:p>
        </p:txBody>
      </p:sp>
      <p:sp>
        <p:nvSpPr>
          <p:cNvPr id="207" name="Google Shape;207;p50"/>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